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56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021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94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275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20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429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192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86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316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719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3339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3331A8-B653-4B4F-8FAC-FAF1172E619E}" type="datetimeFigureOut">
              <a:rPr lang="vi-VN" smtClean="0"/>
              <a:t>30/07/2023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24DA9BF-3814-4340-88B6-3565350AEEB0}" type="slidenum">
              <a:rPr lang="vi-VN" smtClean="0"/>
              <a:t>‹#›</a:t>
            </a:fld>
            <a:endParaRPr lang="vi-V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9273" y="1680882"/>
            <a:ext cx="10399955" cy="1299524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Introduction to E-Commerce</a:t>
            </a:r>
            <a:endParaRPr lang="vi-VN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8776926" y="4464424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TRUONG Quoc Dinh</a:t>
            </a:r>
            <a:r>
              <a:rPr lang="en-US"/>
              <a:t>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5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Types of 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>
                <a:solidFill>
                  <a:srgbClr val="FF0000"/>
                </a:solidFill>
              </a:rPr>
              <a:t>May be classified by technology or market relationship</a:t>
            </a:r>
            <a:r>
              <a:rPr lang="en-US" sz="28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Business-to-Consumer (B2C)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Business-to-Business (B2B)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Consumer-to-Consumer (C2C)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Social e-commerce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Mobile e-commerce (M-commerce)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Local e-commerce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98674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2050" name="Picture 2" descr="https://pbs.twimg.com/media/DZ8OB_dXUAE4gf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11" y="286603"/>
            <a:ext cx="6571397" cy="65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7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The Mobile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Most recent development in Internet infrastructure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Enables access to the Internet via wireless networks or cell-phone service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Mobile devices include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Tablets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Smartphones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Ultra-lightweight laptops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282545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10663"/>
            <a:ext cx="10058400" cy="60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0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Markets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Market</a:t>
            </a:r>
            <a:r>
              <a:rPr lang="en-US" sz="2800" dirty="0"/>
              <a:t> = “place” to trade products and services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Information asymmetry in practice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Marketspace</a:t>
            </a:r>
            <a:r>
              <a:rPr lang="en-US" sz="2800" dirty="0"/>
              <a:t> = online marketplace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Extends beyond temporal and geographic boundaries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Vision of a </a:t>
            </a:r>
            <a:r>
              <a:rPr lang="en-US" sz="2800" dirty="0">
                <a:solidFill>
                  <a:srgbClr val="FF0000"/>
                </a:solidFill>
              </a:rPr>
              <a:t>perfect market</a:t>
            </a:r>
            <a:r>
              <a:rPr lang="en-US" sz="2800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Perfect information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No participant with market power to set prices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No barriers to entry or exit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Equal access to production technology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237941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Major Components in Marketspace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Consumers</a:t>
            </a:r>
            <a:r>
              <a:rPr lang="en-US" dirty="0"/>
              <a:t>: individuals and organizations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Sellers</a:t>
            </a:r>
            <a:r>
              <a:rPr lang="en-US" dirty="0"/>
              <a:t>: businesses that sell products/services online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Products and services</a:t>
            </a:r>
            <a:r>
              <a:rPr lang="en-US" dirty="0"/>
              <a:t>: physical or digital goods, information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Infrastructure</a:t>
            </a:r>
            <a:r>
              <a:rPr lang="en-US" dirty="0"/>
              <a:t>: technological foundations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Front-end</a:t>
            </a:r>
            <a:r>
              <a:rPr lang="en-US" dirty="0"/>
              <a:t>: seller’s site, electronic catalogs, shopping cart, search engine, payment gateway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Back-end</a:t>
            </a:r>
            <a:r>
              <a:rPr lang="en-US" dirty="0"/>
              <a:t>: activities related to order aggregation and fulfillment, inventory control, purchasing from suppliers, accounting, finance, payment processing, packaging, delivery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Intermediaries</a:t>
            </a:r>
            <a:r>
              <a:rPr lang="en-US" dirty="0"/>
              <a:t>: third parties that operate between buyers and sellers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Other business partners</a:t>
            </a:r>
            <a:r>
              <a:rPr lang="en-US" dirty="0"/>
              <a:t>: e.g., stakeholders, firm with different skills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Other support services</a:t>
            </a:r>
            <a:r>
              <a:rPr lang="en-US" dirty="0"/>
              <a:t>: certification and ensure security to content providers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0252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Features of E-commerce Technology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Ubiquity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Global reach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Universal standards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Information richness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Interactivity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Information density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Personalization/customization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Social technology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871346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70" y="0"/>
            <a:ext cx="7429419" cy="67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52" y="506844"/>
            <a:ext cx="9796055" cy="58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New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238591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Lower transaction costs – less time/money to shop online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Reach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Potential market is the entire online population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Traditional commerce must tradeoff between reach and richness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Broadcast model (e.g. newspapers)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EC has potential to personalize marketing to broad audience (e.g. agents)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Lower market entry costs </a:t>
            </a:r>
            <a:r>
              <a:rPr lang="en-US" dirty="0"/>
              <a:t>= cost merchants must pay just to bring goods to a market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Lower search costs – easier to “window shop” and compare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Increase in information density </a:t>
            </a:r>
            <a:r>
              <a:rPr lang="en-US" dirty="0"/>
              <a:t>= total amount of quality info available to all market participants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Price discovery and price transparency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Disintermediation</a:t>
            </a:r>
            <a:r>
              <a:rPr lang="en-US" dirty="0"/>
              <a:t> = removing the “middle man”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5296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81" y="286603"/>
            <a:ext cx="10164598" cy="593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26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For sellers: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Increase sales opportunities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Operate 24/7 from virtual marketplace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No geographic restriction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Access to global markets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Increased speed and accuracy of information exchange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No barriers to entry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For buyers: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Wider choice selection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Shop 24/7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Instant access to detailed product information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Easy to compare prices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Quick delivery of digital products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8341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For sellers</a:t>
            </a:r>
            <a:r>
              <a:rPr lang="en-US" sz="2400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Rapidly changing technology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Insufficient telecommunications capacity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Difficulty integrating business systems with e-business software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Increased problems with security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Global market issues: language, policies/legal issues, currency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Increased competition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For buyers</a:t>
            </a:r>
            <a:r>
              <a:rPr lang="en-US" sz="2400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Concern over security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Lack of trust with unfamiliar sellers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Inability to touch/feel products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Resistance to unfamiliar buying processes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426510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Comparison with Traditional 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EC do at least the following electronically…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Contact between consumer and seller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Advertising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Billing</a:t>
            </a:r>
            <a:endParaRPr lang="vi-V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28" y="2702859"/>
            <a:ext cx="9158772" cy="4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Predictions for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Technology will propagate through all commercial activity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Large, traditional companies will continue to play dominant role, consolidating audiences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Start-up ventures can still attract large audiences in non-dominated arenas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Integrated online/offline companies will experience more growth than purely online companies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85721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Interests from Diverse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Computer science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Management science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Information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Economics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Marketing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Finance/accounting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Sociology/psychology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Law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147255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E-Commerce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46536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Worldwide Web (WWW) network of computer networks built on common standards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Created in late 1960s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Services include the Web, e-mail, file transfers, and so 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Can measure growth by number of Internet hosts with domain names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417908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6" name="Picture 2" descr="Káº¿t quáº£ hÃ¬nh áº£nh cho global digital snapshot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60652"/>
            <a:ext cx="10089949" cy="56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75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442908" cy="260451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and the Evolution of Corporate Computing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54" y="94129"/>
            <a:ext cx="636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58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 Client: The Mobile Platform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In a few years, primary Internet access will be through: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Tablets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Supplementing PCs for mobile situations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Smartphones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Disruptive technology: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Shift in processors, operating systems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33% of all cell phones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34819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67154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800" dirty="0"/>
              <a:t> Most popular Internet service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800" dirty="0"/>
              <a:t> Developed in early 1990s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800" dirty="0"/>
              <a:t> Provides access to Web pages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vi-VN" sz="2400" dirty="0"/>
              <a:t> HTML documents that may include text, graphics, animations, music, videos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800" dirty="0"/>
              <a:t> Web content has grown exponentially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vi-VN" sz="2400" dirty="0"/>
              <a:t> Google reports 30 trillion unique URLs; 120 billion Web pages indexed</a:t>
            </a:r>
          </a:p>
        </p:txBody>
      </p:sp>
    </p:spTree>
    <p:extLst>
      <p:ext uri="{BB962C8B-B14F-4D97-AF65-F5344CB8AC3E}">
        <p14:creationId xmlns:p14="http://schemas.microsoft.com/office/powerpoint/2010/main" val="1985019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Web 1.0 - Web 2.0 - Web 3.0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400" dirty="0"/>
              <a:t> </a:t>
            </a:r>
            <a:r>
              <a:rPr lang="vi-VN" sz="2400" dirty="0">
                <a:solidFill>
                  <a:srgbClr val="FF0000"/>
                </a:solidFill>
              </a:rPr>
              <a:t>Web 1.0</a:t>
            </a:r>
            <a:r>
              <a:rPr lang="vi-VN" sz="2400" dirty="0"/>
              <a:t> = display simple pages, allow non-linear navigation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400" dirty="0"/>
              <a:t> </a:t>
            </a:r>
            <a:r>
              <a:rPr lang="vi-VN" sz="2400" dirty="0">
                <a:solidFill>
                  <a:srgbClr val="FF0000"/>
                </a:solidFill>
              </a:rPr>
              <a:t>Web 2.0</a:t>
            </a:r>
            <a:r>
              <a:rPr lang="vi-VN" sz="2400" dirty="0"/>
              <a:t> = user-centered applications and social media technologies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vi-VN" sz="2000" dirty="0"/>
              <a:t> User-generated content and communication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vi-VN" sz="2000" dirty="0"/>
              <a:t> Highly interactive, social communities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vi-VN" sz="2000" dirty="0"/>
              <a:t> Large audiences; yet mostly unproven business models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vi-VN" sz="2000" dirty="0"/>
              <a:t> Examples: Twitter, YouTube, Instagram, Wikipedia, Tumblr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400" dirty="0"/>
              <a:t> </a:t>
            </a:r>
            <a:r>
              <a:rPr lang="vi-VN" sz="2400" dirty="0">
                <a:solidFill>
                  <a:srgbClr val="FF0000"/>
                </a:solidFill>
              </a:rPr>
              <a:t>Web 3.0</a:t>
            </a:r>
            <a:r>
              <a:rPr lang="vi-VN" sz="2400" dirty="0"/>
              <a:t> = Semantic Web = The Intelligent Web = Internet of Things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vi-VN" sz="2000" dirty="0"/>
              <a:t> Convergence of several emerging technology trends: Ubiquitous Connectivity (i.e. mobile devices); Network Computing (SaaS); Open Technologies (i.e. open API’s, open data, open source); Open Identity (i.e. portable identity and personal data)</a:t>
            </a:r>
          </a:p>
        </p:txBody>
      </p:sp>
    </p:spTree>
    <p:extLst>
      <p:ext uri="{BB962C8B-B14F-4D97-AF65-F5344CB8AC3E}">
        <p14:creationId xmlns:p14="http://schemas.microsoft.com/office/powerpoint/2010/main" val="2717622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Web Browsers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800" dirty="0"/>
              <a:t> </a:t>
            </a:r>
            <a:r>
              <a:rPr lang="en-US" sz="2800" dirty="0"/>
              <a:t>A software program used to locate and display Web pages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Includes text, graphics, and multimedia content</a:t>
            </a:r>
            <a:endParaRPr lang="vi-V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116" y="2879835"/>
            <a:ext cx="6488728" cy="33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Servers and Web Clients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Web server</a:t>
            </a:r>
            <a:r>
              <a:rPr lang="en-US" sz="2400" dirty="0"/>
              <a:t> = software that enables computer to deliver web pages to client computers on a network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Hypertext transfer protocol (HTTP) </a:t>
            </a:r>
            <a:r>
              <a:rPr lang="en-US" sz="2400" dirty="0"/>
              <a:t>= protocol for requesting web pages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Hypertext mark-up language (HTML)</a:t>
            </a:r>
            <a:r>
              <a:rPr lang="en-US" sz="2400" dirty="0"/>
              <a:t> = language for writing web pages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Web client sends HTTP requests and displays HTML pages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Additional services provided by web servers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Security – authenticates site access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File transfer protocol (FTP) – transfers files to/from server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Search engine – indexes and facilitates searches within site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Data capture – monitors site traffic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869838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Web Addresses &amp; Domains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0"/>
            <a:ext cx="10058400" cy="42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29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2.0 Features and Services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Online Social Networks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Services that support communication among networks of friends, peers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Blogs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Personal Web page of chronological entries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Really Simple Syndication (RSS)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Program that allows users to have digital content automatically sent to their computers over the Internet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70557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2.0 Features and Services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Podcasting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Audio presentation stored as an audio file and available for download from Web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Wikis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Allows user to easily add and edit content on Web page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Music and video services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Online video viewing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Digital video on demand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025146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2.0 Features and Services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Internet telephony (VoIP)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Voice over Internet Protocol (VoIP) uses Internet to transmit voice communication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Video conferencing, video chatting, and telepresence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Online software and Web services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Web apps, widgets, and gadgets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Software that interacts with the user through voice commands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Natural language; conversational interface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Situational awareness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Interpret voice commands to interact with various Web services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Examples: Siri, Google Now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486901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Internet – Web 3.0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The Internet2 Project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Consortium of 350+ institutions collaborating to facilitate revolutionary Internet technologies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Guaranteed service levels and lower error rates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Ability to purchase the right to move data through network at guaranteed speed in return for higher fee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Declining costs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The Internet of Things (</a:t>
            </a:r>
            <a:r>
              <a:rPr lang="en-US" sz="2400" dirty="0" err="1"/>
              <a:t>IoT</a:t>
            </a:r>
            <a:r>
              <a:rPr lang="en-US" sz="2400" dirty="0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Objects connected via sensors/RFID to the Internet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8 ways the Internet of things will change the way we live and work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16 Stunning Statistics that Forecast the Future of the Internet of Things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2727535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The Uber-ization of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2573767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Have you used on-demand service companies?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Are there any negative consequences to the increased use of on-demand services?</a:t>
            </a:r>
            <a:endParaRPr lang="vi-VN" sz="2800" dirty="0"/>
          </a:p>
        </p:txBody>
      </p:sp>
      <p:pic>
        <p:nvPicPr>
          <p:cNvPr id="1026" name="Picture 2" descr="Káº¿t quáº£ hÃ¬nh áº£nh cho ub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17" y="1845734"/>
            <a:ext cx="3790763" cy="252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áº¿t quáº£ hÃ¬nh áº£nh cho airbn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57" y="4267366"/>
            <a:ext cx="4137212" cy="23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01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E-commerce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Mobile platform rivals PC platform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Continued growth of cloud computing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Explosive growth in Big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Continued growth of user-generated content on social networks, blogs, wikis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05112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Periods in the Development of E-commerce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1737360"/>
            <a:ext cx="8991600" cy="47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05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What Is E-commerce?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Use of Internet and Web to </a:t>
            </a:r>
            <a:r>
              <a:rPr lang="en-US" sz="2800" dirty="0">
                <a:solidFill>
                  <a:srgbClr val="FF0000"/>
                </a:solidFill>
              </a:rPr>
              <a:t>transact business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More formally: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Digitally enabled </a:t>
            </a:r>
            <a:r>
              <a:rPr lang="en-US" sz="2400" dirty="0">
                <a:solidFill>
                  <a:srgbClr val="FF0000"/>
                </a:solidFill>
              </a:rPr>
              <a:t>commercial transactions</a:t>
            </a:r>
            <a:r>
              <a:rPr lang="en-US" sz="2400" dirty="0"/>
              <a:t> </a:t>
            </a:r>
            <a:r>
              <a:rPr lang="en-US" sz="2400" i="1" dirty="0"/>
              <a:t>between and among organizations and individuals</a:t>
            </a:r>
            <a:r>
              <a:rPr lang="en-US" sz="2400" dirty="0"/>
              <a:t>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275531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E-commerce vs. E-business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E-business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Digital enabling of </a:t>
            </a:r>
            <a:r>
              <a:rPr lang="en-US" sz="2400" dirty="0">
                <a:solidFill>
                  <a:srgbClr val="FF0000"/>
                </a:solidFill>
              </a:rPr>
              <a:t>transactions and processes within a firm</a:t>
            </a:r>
            <a:r>
              <a:rPr lang="en-US" sz="2400" dirty="0"/>
              <a:t>, involving information systems under firm’s control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Does not include commercial transactions</a:t>
            </a:r>
            <a:r>
              <a:rPr lang="en-US" sz="2400" dirty="0"/>
              <a:t> involving an exchange of value across organizational boundaries.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97458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25" y="592120"/>
            <a:ext cx="8946109" cy="59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731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1615</TotalTime>
  <Words>1471</Words>
  <Application>Microsoft Office PowerPoint</Application>
  <PresentationFormat>Widescreen</PresentationFormat>
  <Paragraphs>204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Wingdings</vt:lpstr>
      <vt:lpstr>Retrospect</vt:lpstr>
      <vt:lpstr>Introduction to E-Commerce</vt:lpstr>
      <vt:lpstr>PowerPoint Presentation</vt:lpstr>
      <vt:lpstr>Overview</vt:lpstr>
      <vt:lpstr>The Uber-ization of Everything</vt:lpstr>
      <vt:lpstr>E-commerce Trends</vt:lpstr>
      <vt:lpstr>Periods in the Development of E-commerce</vt:lpstr>
      <vt:lpstr>What Is E-commerce?</vt:lpstr>
      <vt:lpstr>E-commerce vs. E-business</vt:lpstr>
      <vt:lpstr>PowerPoint Presentation</vt:lpstr>
      <vt:lpstr>Types of E-commerce</vt:lpstr>
      <vt:lpstr>PowerPoint Presentation</vt:lpstr>
      <vt:lpstr>The Mobile Platform</vt:lpstr>
      <vt:lpstr>PowerPoint Presentation</vt:lpstr>
      <vt:lpstr>Markets</vt:lpstr>
      <vt:lpstr>Major Components in Marketspace</vt:lpstr>
      <vt:lpstr>Unique Features of E-commerce Technology</vt:lpstr>
      <vt:lpstr>PowerPoint Presentation</vt:lpstr>
      <vt:lpstr>PowerPoint Presentation</vt:lpstr>
      <vt:lpstr>New Considerations</vt:lpstr>
      <vt:lpstr>Advantages</vt:lpstr>
      <vt:lpstr>Disadvantages</vt:lpstr>
      <vt:lpstr>Comparison with Traditional Commerce</vt:lpstr>
      <vt:lpstr>Predictions for the Future</vt:lpstr>
      <vt:lpstr>Interests from Diverse Fields</vt:lpstr>
      <vt:lpstr>E-Commerce Infrastructure</vt:lpstr>
      <vt:lpstr>The Internet</vt:lpstr>
      <vt:lpstr>PowerPoint Presentation</vt:lpstr>
      <vt:lpstr>The Internet and the Evolution of Corporate Computing</vt:lpstr>
      <vt:lpstr>The New Client: The Mobile Platform</vt:lpstr>
      <vt:lpstr>The Web</vt:lpstr>
      <vt:lpstr>Web 1.0 - Web 2.0 - Web 3.0</vt:lpstr>
      <vt:lpstr>Web Browsers</vt:lpstr>
      <vt:lpstr>Web Servers and Web Clients</vt:lpstr>
      <vt:lpstr>Web Addresses &amp; Domains</vt:lpstr>
      <vt:lpstr>Web 2.0 Features and Services</vt:lpstr>
      <vt:lpstr>Web 2.0 Features and Services</vt:lpstr>
      <vt:lpstr>Web 2.0 Features and Services</vt:lpstr>
      <vt:lpstr>The Future Internet – Web 3.0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E-Commerce</dc:title>
  <dc:creator>Quoc Dinh Truong</dc:creator>
  <cp:lastModifiedBy>Quoc Dinh Truong</cp:lastModifiedBy>
  <cp:revision>63</cp:revision>
  <dcterms:created xsi:type="dcterms:W3CDTF">2019-07-15T03:26:37Z</dcterms:created>
  <dcterms:modified xsi:type="dcterms:W3CDTF">2023-07-30T13:00:31Z</dcterms:modified>
</cp:coreProperties>
</file>